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7" r:id="rId2"/>
    <p:sldId id="274" r:id="rId3"/>
    <p:sldId id="279" r:id="rId4"/>
    <p:sldId id="280" r:id="rId5"/>
    <p:sldId id="281" r:id="rId6"/>
    <p:sldId id="286" r:id="rId7"/>
    <p:sldId id="285" r:id="rId8"/>
    <p:sldId id="287" r:id="rId9"/>
    <p:sldId id="294" r:id="rId10"/>
    <p:sldId id="289" r:id="rId11"/>
    <p:sldId id="295" r:id="rId12"/>
    <p:sldId id="296" r:id="rId13"/>
    <p:sldId id="290" r:id="rId14"/>
    <p:sldId id="292" r:id="rId15"/>
    <p:sldId id="276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74"/>
            <p14:sldId id="279"/>
            <p14:sldId id="280"/>
            <p14:sldId id="281"/>
            <p14:sldId id="286"/>
            <p14:sldId id="285"/>
            <p14:sldId id="287"/>
            <p14:sldId id="294"/>
            <p14:sldId id="289"/>
            <p14:sldId id="295"/>
            <p14:sldId id="296"/>
            <p14:sldId id="290"/>
            <p14:sldId id="29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96400" autoAdjust="0"/>
  </p:normalViewPr>
  <p:slideViewPr>
    <p:cSldViewPr snapToGrid="0">
      <p:cViewPr varScale="1">
        <p:scale>
          <a:sx n="110" d="100"/>
          <a:sy n="110" d="100"/>
        </p:scale>
        <p:origin x="151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2024-04-03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2024-04-03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April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April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April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April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April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April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April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April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April 3,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April 3, 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0"/>
            <a:ext cx="3383101" cy="268621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CA" sz="3200" b="0" i="0" u="none" strike="noStrike" baseline="0" dirty="0">
                <a:latin typeface="+mn-lt"/>
              </a:rPr>
              <a:t>Detecting Breast Cancer from</a:t>
            </a:r>
            <a:br>
              <a:rPr lang="en-CA" sz="3200" b="0" i="0" u="none" strike="noStrike" baseline="0" dirty="0">
                <a:latin typeface="+mn-lt"/>
              </a:rPr>
            </a:br>
            <a:r>
              <a:rPr lang="en-US" sz="3200" b="0" i="0" u="none" strike="noStrike" baseline="0" dirty="0">
                <a:latin typeface="+mn-lt"/>
              </a:rPr>
              <a:t>Mammogram Images Using a CNN</a:t>
            </a:r>
            <a:endParaRPr lang="en-US" sz="32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587" y="3274289"/>
            <a:ext cx="3802456" cy="1759438"/>
          </a:xfrm>
        </p:spPr>
        <p:txBody>
          <a:bodyPr/>
          <a:lstStyle/>
          <a:p>
            <a:r>
              <a:rPr lang="en-US" sz="1800" dirty="0"/>
              <a:t>CIND-860: </a:t>
            </a:r>
          </a:p>
          <a:p>
            <a:r>
              <a:rPr lang="en-US" sz="1800" dirty="0"/>
              <a:t>Advanced Data Analytics Project</a:t>
            </a:r>
          </a:p>
          <a:p>
            <a:r>
              <a:rPr lang="en-US" sz="1800" dirty="0"/>
              <a:t>Robert M. Pineau</a:t>
            </a:r>
          </a:p>
          <a:p>
            <a:r>
              <a:rPr lang="en-US" sz="1800" dirty="0"/>
              <a:t>941-049-371</a:t>
            </a:r>
          </a:p>
          <a:p>
            <a:endParaRPr lang="en-US" sz="1800" dirty="0"/>
          </a:p>
          <a:p>
            <a:r>
              <a:rPr lang="en-US" sz="1800" dirty="0"/>
              <a:t>Supervisor: Dr. </a:t>
            </a:r>
            <a:r>
              <a:rPr lang="en-US" sz="1800" dirty="0" err="1"/>
              <a:t>Ceni</a:t>
            </a:r>
            <a:r>
              <a:rPr lang="en-US" sz="1800" dirty="0"/>
              <a:t> </a:t>
            </a:r>
            <a:r>
              <a:rPr lang="en-US" sz="1800" dirty="0" err="1"/>
              <a:t>Babaoglu</a:t>
            </a:r>
            <a:endParaRPr lang="en-US" sz="1800" dirty="0"/>
          </a:p>
          <a:p>
            <a:r>
              <a:rPr lang="en-US" sz="1800" dirty="0"/>
              <a:t>April 3rd,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25F926-D760-3561-2A08-6C937E78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19" y="5528602"/>
            <a:ext cx="2100093" cy="114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B5E81-29E2-6845-870E-F0DFCCFC2B2B}"/>
              </a:ext>
            </a:extLst>
          </p:cNvPr>
          <p:cNvSpPr txBox="1"/>
          <p:nvPr/>
        </p:nvSpPr>
        <p:spPr>
          <a:xfrm>
            <a:off x="4876876" y="213430"/>
            <a:ext cx="3471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latin typeface="+mj-lt"/>
              </a:rPr>
              <a:t>CNN Model #1</a:t>
            </a:r>
          </a:p>
          <a:p>
            <a:pPr algn="r"/>
            <a:r>
              <a:rPr lang="en-US" sz="3600" b="1" dirty="0">
                <a:latin typeface="+mj-lt"/>
              </a:rPr>
              <a:t>VGG16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818D-52EF-9C57-5B6A-2EE4412C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25" y="0"/>
            <a:ext cx="3471251" cy="5812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F39FDE-BB66-AE8C-5097-7024C52FAE1F}"/>
              </a:ext>
            </a:extLst>
          </p:cNvPr>
          <p:cNvSpPr txBox="1"/>
          <p:nvPr/>
        </p:nvSpPr>
        <p:spPr>
          <a:xfrm>
            <a:off x="1761147" y="6226447"/>
            <a:ext cx="1734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Image From “Transfer learning using VGG-16 with Deep Convolutional Neural Network for Classifying Images” Srikanth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Tammina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27566B-510D-19D4-6604-9C805497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325" y="2561431"/>
            <a:ext cx="2227209" cy="149950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D86D4CF3-F2FA-E007-02C2-D571B4CD377A}"/>
              </a:ext>
            </a:extLst>
          </p:cNvPr>
          <p:cNvSpPr/>
          <p:nvPr/>
        </p:nvSpPr>
        <p:spPr>
          <a:xfrm>
            <a:off x="4467497" y="3196046"/>
            <a:ext cx="957943" cy="461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45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4D37C7-A3F4-48DA-004F-79E10566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33" y="-13759"/>
            <a:ext cx="3400425" cy="65341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B5E81-29E2-6845-870E-F0DFCCFC2B2B}"/>
              </a:ext>
            </a:extLst>
          </p:cNvPr>
          <p:cNvSpPr txBox="1"/>
          <p:nvPr/>
        </p:nvSpPr>
        <p:spPr>
          <a:xfrm>
            <a:off x="4876876" y="213430"/>
            <a:ext cx="3471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latin typeface="+mj-lt"/>
              </a:rPr>
              <a:t>CNN Model #2</a:t>
            </a:r>
          </a:p>
          <a:p>
            <a:pPr algn="r"/>
            <a:r>
              <a:rPr lang="en-US" sz="3600" b="1" dirty="0">
                <a:latin typeface="+mj-lt"/>
              </a:rPr>
              <a:t>VGG19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39FDE-BB66-AE8C-5097-7024C52FAE1F}"/>
              </a:ext>
            </a:extLst>
          </p:cNvPr>
          <p:cNvSpPr txBox="1"/>
          <p:nvPr/>
        </p:nvSpPr>
        <p:spPr>
          <a:xfrm>
            <a:off x="158770" y="5390424"/>
            <a:ext cx="1734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Image based on “Transfer learning using VGG-16 with Deep Convolutional Neural Network for Classifying Images” Srikanth </a:t>
            </a:r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Tammina</a:t>
            </a:r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,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27566B-510D-19D4-6604-9C805497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325" y="2561431"/>
            <a:ext cx="2227209" cy="149950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D86D4CF3-F2FA-E007-02C2-D571B4CD377A}"/>
              </a:ext>
            </a:extLst>
          </p:cNvPr>
          <p:cNvSpPr/>
          <p:nvPr/>
        </p:nvSpPr>
        <p:spPr>
          <a:xfrm>
            <a:off x="4681528" y="3080407"/>
            <a:ext cx="957943" cy="461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423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D3E7812-9D60-DEE4-7FA7-EC3149AD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47" y="802795"/>
            <a:ext cx="4734661" cy="525240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B5E81-29E2-6845-870E-F0DFCCFC2B2B}"/>
              </a:ext>
            </a:extLst>
          </p:cNvPr>
          <p:cNvSpPr txBox="1"/>
          <p:nvPr/>
        </p:nvSpPr>
        <p:spPr>
          <a:xfrm>
            <a:off x="5331295" y="263991"/>
            <a:ext cx="3471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latin typeface="+mj-lt"/>
              </a:rPr>
              <a:t>CNN Model #3</a:t>
            </a:r>
          </a:p>
          <a:p>
            <a:pPr algn="r"/>
            <a:r>
              <a:rPr lang="en-US" sz="3600" b="1" dirty="0">
                <a:latin typeface="+mj-lt"/>
              </a:rPr>
              <a:t>ResNet50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39FDE-BB66-AE8C-5097-7024C52FAE1F}"/>
              </a:ext>
            </a:extLst>
          </p:cNvPr>
          <p:cNvSpPr txBox="1"/>
          <p:nvPr/>
        </p:nvSpPr>
        <p:spPr>
          <a:xfrm>
            <a:off x="1761008" y="6276897"/>
            <a:ext cx="173436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Image From “Deep Residual Learning for Image Recognition” He, Zhang, Ren, et Al.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27566B-510D-19D4-6604-9C805497F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336" y="2604974"/>
            <a:ext cx="2227209" cy="1499507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D86D4CF3-F2FA-E007-02C2-D571B4CD377A}"/>
              </a:ext>
            </a:extLst>
          </p:cNvPr>
          <p:cNvSpPr/>
          <p:nvPr/>
        </p:nvSpPr>
        <p:spPr>
          <a:xfrm>
            <a:off x="5331508" y="3326174"/>
            <a:ext cx="957943" cy="461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1839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51126-0447-A24F-CE10-68C5A6DB9B27}"/>
              </a:ext>
            </a:extLst>
          </p:cNvPr>
          <p:cNvSpPr txBox="1"/>
          <p:nvPr/>
        </p:nvSpPr>
        <p:spPr>
          <a:xfrm>
            <a:off x="566055" y="233105"/>
            <a:ext cx="650965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Results? (Not Good)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B7730D-96ED-4CAE-D3D4-7A538B92B57D}"/>
              </a:ext>
            </a:extLst>
          </p:cNvPr>
          <p:cNvSpPr txBox="1"/>
          <p:nvPr/>
        </p:nvSpPr>
        <p:spPr>
          <a:xfrm>
            <a:off x="766354" y="1201783"/>
            <a:ext cx="1489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VGG19: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7630D-5E34-95E1-534A-1F4A034A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937" y="1673755"/>
            <a:ext cx="3905795" cy="1257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6B3E32-E2DC-16F9-CF92-8CCC1B9E4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937" y="4076890"/>
            <a:ext cx="4153480" cy="1390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3298D-41C4-34DD-3544-2A24C5F3A581}"/>
              </a:ext>
            </a:extLst>
          </p:cNvPr>
          <p:cNvSpPr txBox="1"/>
          <p:nvPr/>
        </p:nvSpPr>
        <p:spPr>
          <a:xfrm>
            <a:off x="766354" y="3571545"/>
            <a:ext cx="1489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ResNet50: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3075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97FE00-4026-4FC2-82AD-76D349576B68}"/>
              </a:ext>
            </a:extLst>
          </p:cNvPr>
          <p:cNvSpPr txBox="1"/>
          <p:nvPr/>
        </p:nvSpPr>
        <p:spPr>
          <a:xfrm>
            <a:off x="452845" y="526939"/>
            <a:ext cx="650965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Next-Steps:</a:t>
            </a:r>
          </a:p>
          <a:p>
            <a:endParaRPr lang="en-US" sz="2800" dirty="0"/>
          </a:p>
          <a:p>
            <a:r>
              <a:rPr lang="en-US" sz="2800" dirty="0"/>
              <a:t>Further Clean-up the data?</a:t>
            </a:r>
          </a:p>
          <a:p>
            <a:endParaRPr lang="en-US" sz="2800" dirty="0"/>
          </a:p>
          <a:p>
            <a:r>
              <a:rPr lang="en-US" sz="2800" dirty="0"/>
              <a:t>Explore alternative data-augmentation types?</a:t>
            </a:r>
          </a:p>
          <a:p>
            <a:endParaRPr lang="en-US" sz="2800" dirty="0"/>
          </a:p>
          <a:p>
            <a:r>
              <a:rPr lang="en-US" sz="2800" dirty="0"/>
              <a:t>Explore a model that takes in 4 images L-CC, R-CC, L-MLO, R-MLO?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051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45C2C83-DEBB-5B00-D472-354B3E52A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36" y="5953892"/>
            <a:ext cx="1167143" cy="63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-US" sz="6000" dirty="0"/>
              <a:t>Why Breast Cancer?</a:t>
            </a: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r>
              <a:rPr lang="en-US" sz="2000" dirty="0">
                <a:latin typeface="+mn-lt"/>
              </a:rPr>
              <a:t>Wife: Lucy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Daughter: Emma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Daughter: Alyssa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69204" y="6155267"/>
            <a:ext cx="2305049" cy="365125"/>
          </a:xfrm>
        </p:spPr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 dirty="0"/>
              <a:t>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The Data:</a:t>
            </a:r>
            <a:br>
              <a:rPr lang="en-US" dirty="0"/>
            </a:br>
            <a:r>
              <a:rPr lang="en-US" sz="1600" dirty="0"/>
              <a:t>https://www.kaggle.com/competitions/rsna-breast-cancer-detection/data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BE7F1-545F-9254-F97A-9CBCF4F5D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902" y="2808420"/>
            <a:ext cx="6514011" cy="251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7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801" y="75034"/>
            <a:ext cx="8103469" cy="909956"/>
          </a:xfrm>
        </p:spPr>
        <p:txBody>
          <a:bodyPr/>
          <a:lstStyle/>
          <a:p>
            <a:r>
              <a:rPr lang="en-US" sz="3600" dirty="0"/>
              <a:t>Data Preparation: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09D426-3EAE-35C4-8DB2-1FFE810A8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18" y="909849"/>
            <a:ext cx="5646557" cy="58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02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breast&#10;&#10;Description automatically generated">
            <a:extLst>
              <a:ext uri="{FF2B5EF4-FFF2-40B4-BE49-F238E27FC236}">
                <a16:creationId xmlns:a16="http://schemas.microsoft.com/office/drawing/2014/main" id="{81344149-BCEF-A7CA-C53E-5274DEE20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685" y="1475715"/>
            <a:ext cx="3629532" cy="3610479"/>
          </a:xfrm>
          <a:prstGeom prst="rect">
            <a:avLst/>
          </a:prstGeom>
        </p:spPr>
      </p:pic>
      <p:pic>
        <p:nvPicPr>
          <p:cNvPr id="11" name="Picture 10" descr="A close up of a planet&#10;&#10;Description automatically generated">
            <a:extLst>
              <a:ext uri="{FF2B5EF4-FFF2-40B4-BE49-F238E27FC236}">
                <a16:creationId xmlns:a16="http://schemas.microsoft.com/office/drawing/2014/main" id="{9473C4CA-145B-461D-8677-6430DEAF6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64" y="1514765"/>
            <a:ext cx="3780952" cy="357142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6D4CBC-89F5-3BDA-A945-A306EAB2241A}"/>
              </a:ext>
            </a:extLst>
          </p:cNvPr>
          <p:cNvSpPr/>
          <p:nvPr/>
        </p:nvSpPr>
        <p:spPr>
          <a:xfrm>
            <a:off x="4082796" y="318668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4AB41B-0AC8-3E4F-7BE5-B8DBD876F28A}"/>
              </a:ext>
            </a:extLst>
          </p:cNvPr>
          <p:cNvSpPr txBox="1"/>
          <p:nvPr/>
        </p:nvSpPr>
        <p:spPr>
          <a:xfrm>
            <a:off x="244445" y="185648"/>
            <a:ext cx="6269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Data Preparation: Example</a:t>
            </a:r>
            <a:endParaRPr lang="en-CA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169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E2E52-3EDF-F794-1B90-7D2A33A0FEBE}"/>
              </a:ext>
            </a:extLst>
          </p:cNvPr>
          <p:cNvSpPr txBox="1"/>
          <p:nvPr/>
        </p:nvSpPr>
        <p:spPr>
          <a:xfrm>
            <a:off x="244445" y="169888"/>
            <a:ext cx="8558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Split Image Database into Balanced Train, Validate, and Test Subsets</a:t>
            </a:r>
            <a:endParaRPr lang="en-CA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D3C84-BF07-6487-8F7C-463C5C2CCFE2}"/>
              </a:ext>
            </a:extLst>
          </p:cNvPr>
          <p:cNvSpPr txBox="1"/>
          <p:nvPr/>
        </p:nvSpPr>
        <p:spPr>
          <a:xfrm>
            <a:off x="5484367" y="4789775"/>
            <a:ext cx="3422468" cy="12003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Consolas" panose="020B0609020204030204" pitchFamily="49" charset="0"/>
              </a:rPr>
              <a:t>TRAIN: 60%  1374</a:t>
            </a:r>
          </a:p>
          <a:p>
            <a:pPr algn="r"/>
            <a:r>
              <a:rPr lang="en-US" sz="2400" b="1" dirty="0">
                <a:latin typeface="Consolas" panose="020B0609020204030204" pitchFamily="49" charset="0"/>
              </a:rPr>
              <a:t>VALIDATE: 20%   458</a:t>
            </a:r>
          </a:p>
          <a:p>
            <a:pPr algn="r"/>
            <a:r>
              <a:rPr lang="en-US" sz="2400" b="1" dirty="0">
                <a:latin typeface="Consolas" panose="020B0609020204030204" pitchFamily="49" charset="0"/>
              </a:rPr>
              <a:t>TEST: 20%   458</a:t>
            </a:r>
            <a:endParaRPr lang="en-CA" sz="2400" dirty="0">
              <a:latin typeface="Consolas" panose="020B060902020403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B55910-CCD2-B97A-AE06-EBB2FA31A5D0}"/>
              </a:ext>
            </a:extLst>
          </p:cNvPr>
          <p:cNvGrpSpPr/>
          <p:nvPr/>
        </p:nvGrpSpPr>
        <p:grpSpPr>
          <a:xfrm>
            <a:off x="885239" y="1959442"/>
            <a:ext cx="6010275" cy="2581275"/>
            <a:chOff x="306314" y="3171515"/>
            <a:chExt cx="6010275" cy="2581275"/>
          </a:xfrm>
        </p:grpSpPr>
        <p:pic>
          <p:nvPicPr>
            <p:cNvPr id="13" name="Picture 12" descr="A white circle with black text&#10;&#10;Description automatically generated">
              <a:extLst>
                <a:ext uri="{FF2B5EF4-FFF2-40B4-BE49-F238E27FC236}">
                  <a16:creationId xmlns:a16="http://schemas.microsoft.com/office/drawing/2014/main" id="{1EEF71A3-730C-C359-C7A8-9D030741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14" y="3171515"/>
              <a:ext cx="6010275" cy="258127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B8663F-8FE2-B83E-C211-3874AEE78FC9}"/>
                </a:ext>
              </a:extLst>
            </p:cNvPr>
            <p:cNvSpPr txBox="1"/>
            <p:nvPr/>
          </p:nvSpPr>
          <p:spPr>
            <a:xfrm>
              <a:off x="1907177" y="3605348"/>
              <a:ext cx="5723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1145</a:t>
              </a:r>
              <a:endParaRPr lang="en-CA" b="1" dirty="0"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CC2395-C787-F412-7D0D-8922B05F7553}"/>
                </a:ext>
              </a:extLst>
            </p:cNvPr>
            <p:cNvSpPr txBox="1"/>
            <p:nvPr/>
          </p:nvSpPr>
          <p:spPr>
            <a:xfrm>
              <a:off x="1876694" y="5098861"/>
              <a:ext cx="5723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1145</a:t>
              </a:r>
              <a:endParaRPr lang="en-CA" b="1" dirty="0">
                <a:latin typeface="+mj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55F947-334B-3E38-EA3F-A7B5CEEC4FA9}"/>
                </a:ext>
              </a:extLst>
            </p:cNvPr>
            <p:cNvSpPr txBox="1"/>
            <p:nvPr/>
          </p:nvSpPr>
          <p:spPr>
            <a:xfrm>
              <a:off x="3311452" y="4154376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2290</a:t>
              </a:r>
              <a:endParaRPr lang="en-CA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833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F24DB1-8ACD-48C4-884A-5765006A23E3}"/>
              </a:ext>
            </a:extLst>
          </p:cNvPr>
          <p:cNvSpPr txBox="1"/>
          <p:nvPr/>
        </p:nvSpPr>
        <p:spPr>
          <a:xfrm>
            <a:off x="2221298" y="-13005"/>
            <a:ext cx="6722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Training Data Augmentation:</a:t>
            </a:r>
            <a:endParaRPr lang="en-CA" sz="3600" b="1" dirty="0">
              <a:latin typeface="+mj-lt"/>
            </a:endParaRPr>
          </a:p>
        </p:txBody>
      </p:sp>
      <p:pic>
        <p:nvPicPr>
          <p:cNvPr id="9" name="Picture 8" descr="A white circle with x on a black background&#10;&#10;Description automatically generated">
            <a:extLst>
              <a:ext uri="{FF2B5EF4-FFF2-40B4-BE49-F238E27FC236}">
                <a16:creationId xmlns:a16="http://schemas.microsoft.com/office/drawing/2014/main" id="{94A1169D-5996-229B-57F9-73C50C464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5" y="567037"/>
            <a:ext cx="8044153" cy="531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3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A collage of images of a moon&#10;&#10;Description automatically generated">
            <a:extLst>
              <a:ext uri="{FF2B5EF4-FFF2-40B4-BE49-F238E27FC236}">
                <a16:creationId xmlns:a16="http://schemas.microsoft.com/office/drawing/2014/main" id="{13BCD52A-BB80-85AD-C543-89CC6E35E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17" y="919987"/>
            <a:ext cx="5164183" cy="508349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9B333AF-0F4D-39DE-CF9C-89DACA7DE2DE}"/>
              </a:ext>
            </a:extLst>
          </p:cNvPr>
          <p:cNvSpPr txBox="1"/>
          <p:nvPr/>
        </p:nvSpPr>
        <p:spPr>
          <a:xfrm>
            <a:off x="113199" y="76300"/>
            <a:ext cx="9614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Training Data Augmentation: Example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59620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D2A9C2-BC59-E20E-15B5-4E2BB2939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45" y="5990104"/>
            <a:ext cx="1281588" cy="6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CDF8EB80-2BBD-1A7B-FB41-791C5AE2A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874" y="1567617"/>
            <a:ext cx="944726" cy="45876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E2E52-3EDF-F794-1B90-7D2A33A0FEBE}"/>
              </a:ext>
            </a:extLst>
          </p:cNvPr>
          <p:cNvSpPr txBox="1"/>
          <p:nvPr/>
        </p:nvSpPr>
        <p:spPr>
          <a:xfrm>
            <a:off x="244445" y="169888"/>
            <a:ext cx="8558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Final Data Encapsulation For ML Training, Validation, and Testing.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358356704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296</Words>
  <Application>Microsoft Office PowerPoint</Application>
  <PresentationFormat>On-screen Show (4:3)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Consolas</vt:lpstr>
      <vt:lpstr>Times New Roman</vt:lpstr>
      <vt:lpstr>RyersonUniversity_MasterTemplate v1</vt:lpstr>
      <vt:lpstr>Detecting Breast Cancer from Mammogram Images Using a CNN</vt:lpstr>
      <vt:lpstr>Why Breast Cancer?    Wife: Lucy Daughter: Emma Daughter: Alyssa</vt:lpstr>
      <vt:lpstr>The Data: https://www.kaggle.com/competitions/rsna-breast-cancer-detection/data </vt:lpstr>
      <vt:lpstr>Data Preparation: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2024-04-03T16:10:48Z</dcterms:modified>
</cp:coreProperties>
</file>